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7"/>
  </p:notesMasterIdLst>
  <p:sldIdLst>
    <p:sldId id="256" r:id="rId2"/>
    <p:sldId id="270" r:id="rId3"/>
    <p:sldId id="258" r:id="rId4"/>
    <p:sldId id="266" r:id="rId5"/>
    <p:sldId id="263" r:id="rId6"/>
    <p:sldId id="264" r:id="rId7"/>
    <p:sldId id="286" r:id="rId8"/>
    <p:sldId id="265" r:id="rId9"/>
    <p:sldId id="279" r:id="rId10"/>
    <p:sldId id="307" r:id="rId11"/>
    <p:sldId id="320" r:id="rId12"/>
    <p:sldId id="313" r:id="rId13"/>
    <p:sldId id="317" r:id="rId14"/>
    <p:sldId id="319" r:id="rId15"/>
    <p:sldId id="309" r:id="rId16"/>
    <p:sldId id="321" r:id="rId17"/>
    <p:sldId id="310" r:id="rId18"/>
    <p:sldId id="273" r:id="rId19"/>
    <p:sldId id="268" r:id="rId20"/>
    <p:sldId id="299" r:id="rId21"/>
    <p:sldId id="282" r:id="rId22"/>
    <p:sldId id="298" r:id="rId23"/>
    <p:sldId id="311" r:id="rId24"/>
    <p:sldId id="316" r:id="rId25"/>
    <p:sldId id="300" r:id="rId26"/>
    <p:sldId id="315" r:id="rId27"/>
    <p:sldId id="314" r:id="rId28"/>
    <p:sldId id="294" r:id="rId29"/>
    <p:sldId id="292" r:id="rId30"/>
    <p:sldId id="303" r:id="rId31"/>
    <p:sldId id="318" r:id="rId32"/>
    <p:sldId id="312" r:id="rId33"/>
    <p:sldId id="301" r:id="rId34"/>
    <p:sldId id="288" r:id="rId35"/>
    <p:sldId id="28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ver Vos" initials="RV" lastIdx="2" clrIdx="0">
    <p:extLst>
      <p:ext uri="{19B8F6BF-5375-455C-9EA6-DF929625EA0E}">
        <p15:presenceInfo xmlns:p15="http://schemas.microsoft.com/office/powerpoint/2012/main" userId="S::rover.vos@alpsware.at::28c7e894-ba2b-4888-96e6-b6a9d145bb28" providerId="AD"/>
      </p:ext>
    </p:extLst>
  </p:cmAuthor>
  <p:cmAuthor id="2" name="Vos, Rover Anne Christiaanszn" initials="RV" lastIdx="2" clrIdx="1">
    <p:extLst>
      <p:ext uri="{19B8F6BF-5375-455C-9EA6-DF929625EA0E}">
        <p15:presenceInfo xmlns:p15="http://schemas.microsoft.com/office/powerpoint/2012/main" userId="S::rovos@edu.aau.at::2bfce261-711a-485e-90b4-6a0fe19647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8" autoAdjust="0"/>
    <p:restoredTop sz="92333" autoAdjust="0"/>
  </p:normalViewPr>
  <p:slideViewPr>
    <p:cSldViewPr snapToGrid="0">
      <p:cViewPr varScale="1">
        <p:scale>
          <a:sx n="150" d="100"/>
          <a:sy n="150" d="100"/>
        </p:scale>
        <p:origin x="64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5CA73-BCE9-4E60-A40A-4FA75366AFBF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75630-7C04-4820-A822-776F6C10EB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522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75630-7C04-4820-A822-776F6C10EB1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4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75630-7C04-4820-A822-776F6C10EB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028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Affect is angled depending on how we enter a situation. And the situation itself might also already be angled.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75630-7C04-4820-A822-776F6C10EB1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055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75630-7C04-4820-A822-776F6C10EB1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073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75630-7C04-4820-A822-776F6C10EB1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478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Mass psychology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75630-7C04-4820-A822-776F6C10EB1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010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75630-7C04-4820-A822-776F6C10EB1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060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75630-7C04-4820-A822-776F6C10EB1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716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55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95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74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37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69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2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03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67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81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7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18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10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15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34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9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6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47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80" r:id="rId3"/>
    <p:sldLayoutId id="2147483779" r:id="rId4"/>
    <p:sldLayoutId id="2147483778" r:id="rId5"/>
    <p:sldLayoutId id="2147483777" r:id="rId6"/>
    <p:sldLayoutId id="2147483776" r:id="rId7"/>
    <p:sldLayoutId id="2147483775" r:id="rId8"/>
    <p:sldLayoutId id="214748377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5d0tZsgUkkA?start=559&amp;feature=oembed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vvkUPPJc_E?feature=oembed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d0tZsgUkkA?start=559&amp;feature=oembed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d0tZsgUkkA?start=559&amp;feature=oembe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5d0tZsgUkkA?start=559&amp;feature=oembed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escapistmagazine.com/threads/essay-ludonarrative-dissonance-explained-and-expanded.110491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5982D-D6CF-47FF-B801-7FFDC6166B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Pale Beyond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1CB0A-D371-8824-8F61-34395260C8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Rover Vos</a:t>
            </a:r>
          </a:p>
        </p:txBody>
      </p:sp>
      <p:pic>
        <p:nvPicPr>
          <p:cNvPr id="1030" name="Picture 6" descr="The Pale Beyond Digital Artbook - Epic Games Store">
            <a:extLst>
              <a:ext uri="{FF2B5EF4-FFF2-40B4-BE49-F238E27FC236}">
                <a16:creationId xmlns:a16="http://schemas.microsoft.com/office/drawing/2014/main" id="{C6831484-F6FF-C2E6-3BD3-506503EB9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nline Media 4" title="Chill Beats to Freeze To - The Pale Beyond Ambient Mix">
            <a:hlinkClick r:id="" action="ppaction://media"/>
            <a:extLst>
              <a:ext uri="{FF2B5EF4-FFF2-40B4-BE49-F238E27FC236}">
                <a16:creationId xmlns:a16="http://schemas.microsoft.com/office/drawing/2014/main" id="{B3F3C2FA-9919-89E6-B62F-6507C219AE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24000" y="7500019"/>
            <a:ext cx="2540000" cy="143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2E5182-590F-2031-5B77-5EC45F6610B8}"/>
              </a:ext>
            </a:extLst>
          </p:cNvPr>
          <p:cNvSpPr txBox="1"/>
          <p:nvPr/>
        </p:nvSpPr>
        <p:spPr>
          <a:xfrm>
            <a:off x="9121775" y="6350040"/>
            <a:ext cx="6140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Image – (</a:t>
            </a:r>
            <a:r>
              <a:rPr lang="en-GB" dirty="0" err="1"/>
              <a:t>Bellular</a:t>
            </a:r>
            <a:r>
              <a:rPr lang="en-GB" dirty="0"/>
              <a:t> Studios, 2023)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4EA5C-2947-829C-3D76-EEBD18C6B5A4}"/>
              </a:ext>
            </a:extLst>
          </p:cNvPr>
          <p:cNvSpPr txBox="1"/>
          <p:nvPr/>
        </p:nvSpPr>
        <p:spPr>
          <a:xfrm>
            <a:off x="0" y="6470671"/>
            <a:ext cx="174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Rover Vos 2023</a:t>
            </a:r>
          </a:p>
        </p:txBody>
      </p:sp>
    </p:spTree>
    <p:extLst>
      <p:ext uri="{BB962C8B-B14F-4D97-AF65-F5344CB8AC3E}">
        <p14:creationId xmlns:p14="http://schemas.microsoft.com/office/powerpoint/2010/main" val="117465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E0F7-4986-7834-4561-B01CF211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35" y="2766218"/>
            <a:ext cx="10406129" cy="1325563"/>
          </a:xfrm>
        </p:spPr>
        <p:txBody>
          <a:bodyPr/>
          <a:lstStyle/>
          <a:p>
            <a:pPr algn="ctr"/>
            <a:r>
              <a:rPr lang="en-US" dirty="0"/>
              <a:t>Affect of identity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63036-BB18-E1A2-A7F8-4B5820F63A26}"/>
              </a:ext>
            </a:extLst>
          </p:cNvPr>
          <p:cNvSpPr txBox="1"/>
          <p:nvPr/>
        </p:nvSpPr>
        <p:spPr>
          <a:xfrm>
            <a:off x="4623932" y="3768615"/>
            <a:ext cx="357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Identity increases enjoyment (Hefner, 6)</a:t>
            </a:r>
          </a:p>
        </p:txBody>
      </p:sp>
    </p:spTree>
    <p:extLst>
      <p:ext uri="{BB962C8B-B14F-4D97-AF65-F5344CB8AC3E}">
        <p14:creationId xmlns:p14="http://schemas.microsoft.com/office/powerpoint/2010/main" val="3006226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E0F7-4986-7834-4561-B01CF211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35" y="2766218"/>
            <a:ext cx="10406129" cy="1325563"/>
          </a:xfrm>
        </p:spPr>
        <p:txBody>
          <a:bodyPr/>
          <a:lstStyle/>
          <a:p>
            <a:pPr algn="ctr"/>
            <a:r>
              <a:rPr lang="en-US" dirty="0"/>
              <a:t>Is (a good)personal identity required for an affective relationship with games?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767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E0F7-4986-7834-4561-B01CF211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35" y="2766218"/>
            <a:ext cx="10406129" cy="1325563"/>
          </a:xfrm>
        </p:spPr>
        <p:txBody>
          <a:bodyPr/>
          <a:lstStyle/>
          <a:p>
            <a:pPr algn="ctr"/>
            <a:r>
              <a:rPr lang="en-GB" dirty="0"/>
              <a:t>My Affective Journey in </a:t>
            </a:r>
            <a:r>
              <a:rPr lang="en-GB" i="1" dirty="0"/>
              <a:t>The Pale Beyond</a:t>
            </a:r>
          </a:p>
        </p:txBody>
      </p:sp>
    </p:spTree>
    <p:extLst>
      <p:ext uri="{BB962C8B-B14F-4D97-AF65-F5344CB8AC3E}">
        <p14:creationId xmlns:p14="http://schemas.microsoft.com/office/powerpoint/2010/main" val="228025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E0F7-4986-7834-4561-B01CF211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35" y="2766218"/>
            <a:ext cx="10406129" cy="1325563"/>
          </a:xfrm>
        </p:spPr>
        <p:txBody>
          <a:bodyPr/>
          <a:lstStyle/>
          <a:p>
            <a:pPr algn="ctr"/>
            <a:r>
              <a:rPr lang="en-GB" dirty="0"/>
              <a:t>Session 0: Why </a:t>
            </a:r>
            <a:r>
              <a:rPr lang="en-GB" i="1" dirty="0"/>
              <a:t>The Pale Beyond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7056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E0F7-4986-7834-4561-B01CF211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35" y="2766218"/>
            <a:ext cx="10406129" cy="1325563"/>
          </a:xfrm>
        </p:spPr>
        <p:txBody>
          <a:bodyPr/>
          <a:lstStyle/>
          <a:p>
            <a:pPr algn="ctr"/>
            <a:r>
              <a:rPr lang="en-GB" dirty="0"/>
              <a:t>“</a:t>
            </a:r>
            <a:r>
              <a:rPr lang="en-GB" i="1" dirty="0"/>
              <a:t>Affect pertains to </a:t>
            </a:r>
            <a:r>
              <a:rPr lang="en-US" i="1" dirty="0"/>
              <a:t>“raw” experience</a:t>
            </a:r>
            <a:r>
              <a:rPr lang="en-US" dirty="0"/>
              <a:t>”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4DCF6-D768-9623-F5DB-55E5915857EB}"/>
              </a:ext>
            </a:extLst>
          </p:cNvPr>
          <p:cNvSpPr txBox="1"/>
          <p:nvPr/>
        </p:nvSpPr>
        <p:spPr>
          <a:xfrm>
            <a:off x="1993926" y="3722449"/>
            <a:ext cx="1708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</a:t>
            </a:r>
            <a:r>
              <a:rPr lang="en-GB" i="1" dirty="0" err="1"/>
              <a:t>Massumi</a:t>
            </a:r>
            <a:r>
              <a:rPr lang="en-GB" i="1" dirty="0"/>
              <a:t>, 207)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94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E0F7-4986-7834-4561-B01CF211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35" y="2766218"/>
            <a:ext cx="10406129" cy="1325563"/>
          </a:xfrm>
        </p:spPr>
        <p:txBody>
          <a:bodyPr/>
          <a:lstStyle/>
          <a:p>
            <a:pPr algn="ctr"/>
            <a:r>
              <a:rPr lang="en-GB" dirty="0"/>
              <a:t>Session 1: The save system?</a:t>
            </a:r>
          </a:p>
        </p:txBody>
      </p:sp>
    </p:spTree>
    <p:extLst>
      <p:ext uri="{BB962C8B-B14F-4D97-AF65-F5344CB8AC3E}">
        <p14:creationId xmlns:p14="http://schemas.microsoft.com/office/powerpoint/2010/main" val="926355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E0F7-4986-7834-4561-B01CF211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89480" y="264139"/>
            <a:ext cx="10406129" cy="1325563"/>
          </a:xfrm>
        </p:spPr>
        <p:txBody>
          <a:bodyPr/>
          <a:lstStyle/>
          <a:p>
            <a:pPr algn="ctr"/>
            <a:r>
              <a:rPr lang="en-GB" dirty="0"/>
              <a:t>Bloom-space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25386-E5B6-8787-037C-BB3D993EF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649" y="1748615"/>
            <a:ext cx="9083351" cy="5109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7B778A-4291-EEE0-47D4-512E60DFEB85}"/>
              </a:ext>
            </a:extLst>
          </p:cNvPr>
          <p:cNvSpPr txBox="1"/>
          <p:nvPr/>
        </p:nvSpPr>
        <p:spPr>
          <a:xfrm>
            <a:off x="412777" y="1220370"/>
            <a:ext cx="1609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(Gregg, 9)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589BF-66FE-6BE7-7BCE-0BC83C0F85BF}"/>
              </a:ext>
            </a:extLst>
          </p:cNvPr>
          <p:cNvSpPr txBox="1"/>
          <p:nvPr/>
        </p:nvSpPr>
        <p:spPr>
          <a:xfrm>
            <a:off x="9154484" y="6369050"/>
            <a:ext cx="297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 self-made</a:t>
            </a:r>
          </a:p>
        </p:txBody>
      </p:sp>
    </p:spTree>
    <p:extLst>
      <p:ext uri="{BB962C8B-B14F-4D97-AF65-F5344CB8AC3E}">
        <p14:creationId xmlns:p14="http://schemas.microsoft.com/office/powerpoint/2010/main" val="3098626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E0F7-4986-7834-4561-B01CF211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35" y="2766218"/>
            <a:ext cx="10406129" cy="1325563"/>
          </a:xfrm>
        </p:spPr>
        <p:txBody>
          <a:bodyPr/>
          <a:lstStyle/>
          <a:p>
            <a:pPr algn="ctr"/>
            <a:r>
              <a:rPr lang="en-GB" dirty="0"/>
              <a:t>Session 2: Mechanics of The World</a:t>
            </a:r>
          </a:p>
        </p:txBody>
      </p:sp>
    </p:spTree>
    <p:extLst>
      <p:ext uri="{BB962C8B-B14F-4D97-AF65-F5344CB8AC3E}">
        <p14:creationId xmlns:p14="http://schemas.microsoft.com/office/powerpoint/2010/main" val="2744334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72B6CD-14C0-D3C8-AE20-14310594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u="sng" dirty="0"/>
              <a:t>The world knows</a:t>
            </a:r>
            <a:endParaRPr lang="en-GB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B6694-153F-418A-13E3-E65C81A75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62" y="5304648"/>
            <a:ext cx="8267700" cy="1200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65DD27-C8CF-2FC8-907C-306A95AD0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173" y="183230"/>
            <a:ext cx="3666443" cy="23719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A55B4-1244-C50C-18C5-49C45C99ED5E}"/>
              </a:ext>
            </a:extLst>
          </p:cNvPr>
          <p:cNvSpPr txBox="1"/>
          <p:nvPr/>
        </p:nvSpPr>
        <p:spPr>
          <a:xfrm>
            <a:off x="589384" y="845976"/>
            <a:ext cx="2321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35 weeks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983C1-8E4D-C310-EA90-B79E235AD4B1}"/>
              </a:ext>
            </a:extLst>
          </p:cNvPr>
          <p:cNvSpPr txBox="1"/>
          <p:nvPr/>
        </p:nvSpPr>
        <p:spPr>
          <a:xfrm>
            <a:off x="2612862" y="1736960"/>
            <a:ext cx="3285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12 weeks of reserve</a:t>
            </a: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A89BD-28DA-DE49-E0ED-E90E463C0C5E}"/>
              </a:ext>
            </a:extLst>
          </p:cNvPr>
          <p:cNvSpPr txBox="1"/>
          <p:nvPr/>
        </p:nvSpPr>
        <p:spPr>
          <a:xfrm>
            <a:off x="8953500" y="5873750"/>
            <a:ext cx="282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screenshots self-made</a:t>
            </a:r>
          </a:p>
        </p:txBody>
      </p:sp>
    </p:spTree>
    <p:extLst>
      <p:ext uri="{BB962C8B-B14F-4D97-AF65-F5344CB8AC3E}">
        <p14:creationId xmlns:p14="http://schemas.microsoft.com/office/powerpoint/2010/main" val="3265791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C5573-AF4B-FC97-FB98-9D072566F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501" y="1329134"/>
            <a:ext cx="9840686" cy="552886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CAA42C-BB10-9AE5-DC91-90B71E72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357" y="134985"/>
            <a:ext cx="8759890" cy="1325563"/>
          </a:xfrm>
        </p:spPr>
        <p:txBody>
          <a:bodyPr/>
          <a:lstStyle/>
          <a:p>
            <a:pPr algn="ctr"/>
            <a:r>
              <a:rPr lang="en-GB" dirty="0"/>
              <a:t>Importance of choice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81ABB-F65F-8FB9-B799-F4B41E98CD40}"/>
              </a:ext>
            </a:extLst>
          </p:cNvPr>
          <p:cNvSpPr txBox="1"/>
          <p:nvPr/>
        </p:nvSpPr>
        <p:spPr>
          <a:xfrm>
            <a:off x="7047721" y="3508792"/>
            <a:ext cx="2749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IT MATTERS!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8DA25-461B-3382-03E4-F0C2664E314B}"/>
              </a:ext>
            </a:extLst>
          </p:cNvPr>
          <p:cNvSpPr txBox="1"/>
          <p:nvPr/>
        </p:nvSpPr>
        <p:spPr>
          <a:xfrm>
            <a:off x="1166326" y="3801179"/>
            <a:ext cx="4046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response is specific and important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AF4C1B-6061-FD5A-1976-0E91B1A9DDBC}"/>
              </a:ext>
            </a:extLst>
          </p:cNvPr>
          <p:cNvSpPr txBox="1"/>
          <p:nvPr/>
        </p:nvSpPr>
        <p:spPr>
          <a:xfrm>
            <a:off x="5865845" y="5528865"/>
            <a:ext cx="102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Negative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90E85-31A1-1B28-9826-0AE14A38C6CE}"/>
              </a:ext>
            </a:extLst>
          </p:cNvPr>
          <p:cNvSpPr txBox="1"/>
          <p:nvPr/>
        </p:nvSpPr>
        <p:spPr>
          <a:xfrm>
            <a:off x="5865844" y="4244351"/>
            <a:ext cx="102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Google Sans"/>
              </a:rPr>
              <a:t>P</a:t>
            </a:r>
            <a:r>
              <a:rPr lang="en-GB" b="0" i="0" dirty="0">
                <a:solidFill>
                  <a:schemeClr val="bg1"/>
                </a:solidFill>
                <a:effectLst/>
                <a:latin typeface="Google Sans"/>
              </a:rPr>
              <a:t>ositive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71AA54-409D-B631-A12E-0B0EC6EE9919}"/>
              </a:ext>
            </a:extLst>
          </p:cNvPr>
          <p:cNvSpPr txBox="1"/>
          <p:nvPr/>
        </p:nvSpPr>
        <p:spPr>
          <a:xfrm>
            <a:off x="9154484" y="6369050"/>
            <a:ext cx="297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 self-made</a:t>
            </a:r>
          </a:p>
        </p:txBody>
      </p:sp>
    </p:spTree>
    <p:extLst>
      <p:ext uri="{BB962C8B-B14F-4D97-AF65-F5344CB8AC3E}">
        <p14:creationId xmlns:p14="http://schemas.microsoft.com/office/powerpoint/2010/main" val="896035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The Pale Beyond Official Launch Trailer">
            <a:hlinkClick r:id="" action="ppaction://media"/>
            <a:extLst>
              <a:ext uri="{FF2B5EF4-FFF2-40B4-BE49-F238E27FC236}">
                <a16:creationId xmlns:a16="http://schemas.microsoft.com/office/drawing/2014/main" id="{9F9CC052-54A0-2BEE-D7AD-ED56C8FC9E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21351"/>
            <a:ext cx="12192000" cy="68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2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E0F7-4986-7834-4561-B01CF211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10" y="2766218"/>
            <a:ext cx="993298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Do exciting mechanics enhance the affective relationship towards games and their narrative?</a:t>
            </a:r>
          </a:p>
        </p:txBody>
      </p:sp>
    </p:spTree>
    <p:extLst>
      <p:ext uri="{BB962C8B-B14F-4D97-AF65-F5344CB8AC3E}">
        <p14:creationId xmlns:p14="http://schemas.microsoft.com/office/powerpoint/2010/main" val="3992473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8B3D-3A1A-E565-18CB-1A2E0F183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Ludonarrative resonance</a:t>
            </a:r>
            <a:br>
              <a:rPr lang="en-GB" dirty="0"/>
            </a:br>
            <a:r>
              <a:rPr lang="en-GB" dirty="0"/>
              <a:t>(</a:t>
            </a:r>
            <a:r>
              <a:rPr lang="en-GB" dirty="0" err="1"/>
              <a:t>Watssman</a:t>
            </a:r>
            <a:r>
              <a:rPr lang="en-GB" dirty="0"/>
              <a:t> 2012, </a:t>
            </a:r>
            <a:r>
              <a:rPr lang="en-GB" dirty="0" err="1"/>
              <a:t>n.p.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8B3FD-E630-0EBF-AD9D-AD3851642241}"/>
              </a:ext>
            </a:extLst>
          </p:cNvPr>
          <p:cNvSpPr txBox="1"/>
          <p:nvPr/>
        </p:nvSpPr>
        <p:spPr>
          <a:xfrm>
            <a:off x="3558924" y="4091781"/>
            <a:ext cx="3999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opposed to Ludonarrative dissonance (Hocking 2007</a:t>
            </a:r>
            <a:r>
              <a:rPr lang="en-GB" dirty="0"/>
              <a:t>, </a:t>
            </a:r>
            <a:r>
              <a:rPr lang="en-GB" dirty="0" err="1"/>
              <a:t>n.p.</a:t>
            </a:r>
            <a:r>
              <a:rPr lang="en-GB" dirty="0"/>
              <a:t>)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356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rozenInTheIce">
            <a:hlinkClick r:id="" action="ppaction://media"/>
            <a:extLst>
              <a:ext uri="{FF2B5EF4-FFF2-40B4-BE49-F238E27FC236}">
                <a16:creationId xmlns:a16="http://schemas.microsoft.com/office/drawing/2014/main" id="{A4C124E3-3A5F-5F23-0EED-D4D028EF19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6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E0F7-4986-7834-4561-B01CF211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35" y="2766218"/>
            <a:ext cx="10406129" cy="1325563"/>
          </a:xfrm>
        </p:spPr>
        <p:txBody>
          <a:bodyPr/>
          <a:lstStyle/>
          <a:p>
            <a:pPr algn="ctr"/>
            <a:r>
              <a:rPr lang="en-GB" dirty="0"/>
              <a:t>Session 3: Death</a:t>
            </a:r>
          </a:p>
        </p:txBody>
      </p:sp>
    </p:spTree>
    <p:extLst>
      <p:ext uri="{BB962C8B-B14F-4D97-AF65-F5344CB8AC3E}">
        <p14:creationId xmlns:p14="http://schemas.microsoft.com/office/powerpoint/2010/main" val="3243265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E0F7-4986-7834-4561-B01CF211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35" y="2766218"/>
            <a:ext cx="10406129" cy="1325563"/>
          </a:xfrm>
        </p:spPr>
        <p:txBody>
          <a:bodyPr/>
          <a:lstStyle/>
          <a:p>
            <a:pPr algn="ctr"/>
            <a:r>
              <a:rPr lang="en-GB" dirty="0"/>
              <a:t>Should death be part of a narrative game?</a:t>
            </a:r>
          </a:p>
        </p:txBody>
      </p:sp>
    </p:spTree>
    <p:extLst>
      <p:ext uri="{BB962C8B-B14F-4D97-AF65-F5344CB8AC3E}">
        <p14:creationId xmlns:p14="http://schemas.microsoft.com/office/powerpoint/2010/main" val="553668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E0F7-4986-7834-4561-B01CF211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35" y="2766218"/>
            <a:ext cx="10406129" cy="1325563"/>
          </a:xfrm>
        </p:spPr>
        <p:txBody>
          <a:bodyPr/>
          <a:lstStyle/>
          <a:p>
            <a:pPr algn="ctr"/>
            <a:r>
              <a:rPr lang="en-GB" dirty="0"/>
              <a:t>Death made me like </a:t>
            </a:r>
            <a:r>
              <a:rPr lang="en-GB" i="1" dirty="0"/>
              <a:t>The Pale Beyond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26D21D-DFAE-6BEF-C3DF-868F97830D35}"/>
              </a:ext>
            </a:extLst>
          </p:cNvPr>
          <p:cNvSpPr txBox="1"/>
          <p:nvPr/>
        </p:nvSpPr>
        <p:spPr>
          <a:xfrm>
            <a:off x="5086350" y="4044950"/>
            <a:ext cx="2241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Risk</a:t>
            </a:r>
          </a:p>
          <a:p>
            <a:r>
              <a:rPr lang="en-GB" dirty="0"/>
              <a:t>Reward</a:t>
            </a:r>
          </a:p>
          <a:p>
            <a:r>
              <a:rPr lang="en-GB" dirty="0"/>
              <a:t>Tension</a:t>
            </a:r>
            <a:br>
              <a:rPr lang="en-GB" dirty="0"/>
            </a:br>
            <a:r>
              <a:rPr lang="en-GB" dirty="0"/>
              <a:t>Excitement</a:t>
            </a:r>
          </a:p>
          <a:p>
            <a:r>
              <a:rPr lang="en-GB" dirty="0"/>
              <a:t>Purpose</a:t>
            </a:r>
          </a:p>
          <a:p>
            <a:r>
              <a:rPr lang="en-GB" dirty="0"/>
              <a:t>Affect</a:t>
            </a:r>
          </a:p>
        </p:txBody>
      </p:sp>
    </p:spTree>
    <p:extLst>
      <p:ext uri="{BB962C8B-B14F-4D97-AF65-F5344CB8AC3E}">
        <p14:creationId xmlns:p14="http://schemas.microsoft.com/office/powerpoint/2010/main" val="42431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corum">
            <a:hlinkClick r:id="" action="ppaction://media"/>
            <a:extLst>
              <a:ext uri="{FF2B5EF4-FFF2-40B4-BE49-F238E27FC236}">
                <a16:creationId xmlns:a16="http://schemas.microsoft.com/office/drawing/2014/main" id="{FE1C229F-9897-D3F8-8981-A7AE44F78E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0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E0F7-4986-7834-4561-B01CF211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85" y="2766219"/>
            <a:ext cx="10406129" cy="1325563"/>
          </a:xfrm>
        </p:spPr>
        <p:txBody>
          <a:bodyPr/>
          <a:lstStyle/>
          <a:p>
            <a:pPr algn="ctr"/>
            <a:r>
              <a:rPr lang="en-GB" dirty="0"/>
              <a:t>Session 4: Death, again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AA17E-6B41-8591-B7C3-25DBB26AB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94" t="79444" r="77121" b="10135"/>
          <a:stretch/>
        </p:blipFill>
        <p:spPr>
          <a:xfrm>
            <a:off x="8089900" y="2766218"/>
            <a:ext cx="155575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53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3E5B-D2D4-03A0-AB22-536542448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774076"/>
            <a:ext cx="10515600" cy="1325563"/>
          </a:xfrm>
        </p:spPr>
        <p:txBody>
          <a:bodyPr/>
          <a:lstStyle/>
          <a:p>
            <a:r>
              <a:rPr lang="en-US" dirty="0"/>
              <a:t>Mechanics of affect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72FFF-55AF-0655-0475-CE2EDE0D5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519" y="655797"/>
            <a:ext cx="4501932" cy="5441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54A8CE-4BD5-C3F3-6E52-4EA76E2BF00E}"/>
              </a:ext>
            </a:extLst>
          </p:cNvPr>
          <p:cNvSpPr txBox="1"/>
          <p:nvPr/>
        </p:nvSpPr>
        <p:spPr>
          <a:xfrm>
            <a:off x="8820150" y="6381750"/>
            <a:ext cx="317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screenshots self-made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854D4-37EB-94E5-5910-547E66A5B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8" t="79445" r="73948" b="5967"/>
          <a:stretch/>
        </p:blipFill>
        <p:spPr>
          <a:xfrm>
            <a:off x="1384298" y="4241800"/>
            <a:ext cx="2132730" cy="185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2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E0F7-4986-7834-4561-B01CF211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214" y="2766218"/>
            <a:ext cx="9089571" cy="1325563"/>
          </a:xfrm>
        </p:spPr>
        <p:txBody>
          <a:bodyPr/>
          <a:lstStyle/>
          <a:p>
            <a:pPr algn="ctr"/>
            <a:r>
              <a:rPr lang="en-GB" dirty="0"/>
              <a:t>How do you think you gain loyalty?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F52404-7EDA-5700-DC13-D1E3C53E96A4}"/>
              </a:ext>
            </a:extLst>
          </p:cNvPr>
          <p:cNvSpPr txBox="1">
            <a:spLocks/>
          </p:cNvSpPr>
          <p:nvPr/>
        </p:nvSpPr>
        <p:spPr>
          <a:xfrm>
            <a:off x="1551214" y="2766217"/>
            <a:ext cx="90895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Understanding</a:t>
            </a:r>
          </a:p>
        </p:txBody>
      </p:sp>
    </p:spTree>
    <p:extLst>
      <p:ext uri="{BB962C8B-B14F-4D97-AF65-F5344CB8AC3E}">
        <p14:creationId xmlns:p14="http://schemas.microsoft.com/office/powerpoint/2010/main" val="38887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41B4F0-4450-9B40-7E9C-4C00D17E9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852" y="0"/>
            <a:ext cx="943928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5FD4C7-84EC-B708-BE49-4E052F597BA6}"/>
              </a:ext>
            </a:extLst>
          </p:cNvPr>
          <p:cNvSpPr txBox="1"/>
          <p:nvPr/>
        </p:nvSpPr>
        <p:spPr>
          <a:xfrm>
            <a:off x="9154484" y="6369050"/>
            <a:ext cx="297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 self-made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4DA10-3B17-05D5-2EA5-E84D356D58E8}"/>
              </a:ext>
            </a:extLst>
          </p:cNvPr>
          <p:cNvSpPr txBox="1"/>
          <p:nvPr/>
        </p:nvSpPr>
        <p:spPr>
          <a:xfrm>
            <a:off x="2570550" y="4233096"/>
            <a:ext cx="9975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WOW AFFECT</a:t>
            </a:r>
            <a:endParaRPr lang="en-GB" sz="7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517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E0F7-4986-7834-4561-B01CF211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094" y="3315770"/>
            <a:ext cx="9089571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i="1" dirty="0"/>
              <a:t>“</a:t>
            </a:r>
            <a:r>
              <a:rPr lang="en-GB" sz="2800" i="1" dirty="0"/>
              <a:t>Affect is integral to body’s perpetual becoming”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2318AA-54AA-982A-D734-D7A0559F625B}"/>
              </a:ext>
            </a:extLst>
          </p:cNvPr>
          <p:cNvSpPr txBox="1"/>
          <p:nvPr/>
        </p:nvSpPr>
        <p:spPr>
          <a:xfrm>
            <a:off x="2815581" y="4122462"/>
            <a:ext cx="6097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(Gregg, 3)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B562237-647D-7339-247F-D99A6F98381F}"/>
              </a:ext>
            </a:extLst>
          </p:cNvPr>
          <p:cNvSpPr txBox="1">
            <a:spLocks/>
          </p:cNvSpPr>
          <p:nvPr/>
        </p:nvSpPr>
        <p:spPr>
          <a:xfrm>
            <a:off x="906816" y="1990207"/>
            <a:ext cx="104061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The change of my understanding of Interpersonal Relationships</a:t>
            </a:r>
          </a:p>
        </p:txBody>
      </p:sp>
    </p:spTree>
    <p:extLst>
      <p:ext uri="{BB962C8B-B14F-4D97-AF65-F5344CB8AC3E}">
        <p14:creationId xmlns:p14="http://schemas.microsoft.com/office/powerpoint/2010/main" val="635470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E0F7-4986-7834-4561-B01CF211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35" y="2766218"/>
            <a:ext cx="10406129" cy="1325563"/>
          </a:xfrm>
        </p:spPr>
        <p:txBody>
          <a:bodyPr/>
          <a:lstStyle/>
          <a:p>
            <a:pPr algn="ctr"/>
            <a:r>
              <a:rPr lang="en-GB" dirty="0"/>
              <a:t>The change of my understanding of Interpersonal Relationships</a:t>
            </a:r>
          </a:p>
        </p:txBody>
      </p:sp>
      <p:pic>
        <p:nvPicPr>
          <p:cNvPr id="3" name="Online Media 4" title="Chill Beats to Freeze To - The Pale Beyond Ambient Mix">
            <a:hlinkClick r:id="" action="ppaction://media"/>
            <a:extLst>
              <a:ext uri="{FF2B5EF4-FFF2-40B4-BE49-F238E27FC236}">
                <a16:creationId xmlns:a16="http://schemas.microsoft.com/office/drawing/2014/main" id="{99A07E6E-3496-AC79-4B8B-DF5C5DD05A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7500019"/>
            <a:ext cx="2540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8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E0F7-4986-7834-4561-B01CF211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35" y="2766218"/>
            <a:ext cx="10406129" cy="1325563"/>
          </a:xfrm>
        </p:spPr>
        <p:txBody>
          <a:bodyPr/>
          <a:lstStyle/>
          <a:p>
            <a:pPr algn="ctr"/>
            <a:r>
              <a:rPr lang="en-GB" dirty="0"/>
              <a:t>Session 5: The Power of Music</a:t>
            </a:r>
          </a:p>
        </p:txBody>
      </p:sp>
      <p:pic>
        <p:nvPicPr>
          <p:cNvPr id="3" name="Online Media 4" title="Chill Beats to Freeze To - The Pale Beyond Ambient Mix">
            <a:hlinkClick r:id="" action="ppaction://media"/>
            <a:extLst>
              <a:ext uri="{FF2B5EF4-FFF2-40B4-BE49-F238E27FC236}">
                <a16:creationId xmlns:a16="http://schemas.microsoft.com/office/drawing/2014/main" id="{99A07E6E-3496-AC79-4B8B-DF5C5DD05A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7500019"/>
            <a:ext cx="2540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6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A3224B-BBA6-BB21-5182-29802BBC6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72E0F7-4986-7834-4561-B01CF211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807" y="622300"/>
            <a:ext cx="3630385" cy="125333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GB" b="1" dirty="0"/>
              <a:t>Cruel optimism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DC9D5-B301-F0E9-3DBC-418C1730F5C7}"/>
              </a:ext>
            </a:extLst>
          </p:cNvPr>
          <p:cNvSpPr txBox="1"/>
          <p:nvPr/>
        </p:nvSpPr>
        <p:spPr>
          <a:xfrm>
            <a:off x="4381527" y="1347370"/>
            <a:ext cx="1609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(Berlant, 1)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1A5F0-F0DB-5BCE-8106-67A91DE71957}"/>
              </a:ext>
            </a:extLst>
          </p:cNvPr>
          <p:cNvSpPr txBox="1"/>
          <p:nvPr/>
        </p:nvSpPr>
        <p:spPr>
          <a:xfrm>
            <a:off x="9154484" y="6369050"/>
            <a:ext cx="297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 self-made</a:t>
            </a:r>
          </a:p>
        </p:txBody>
      </p:sp>
    </p:spTree>
    <p:extLst>
      <p:ext uri="{BB962C8B-B14F-4D97-AF65-F5344CB8AC3E}">
        <p14:creationId xmlns:p14="http://schemas.microsoft.com/office/powerpoint/2010/main" val="1893325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5982D-D6CF-47FF-B801-7FFDC6166B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Pale Beyond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1CB0A-D371-8824-8F61-34395260C8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Rover Vos</a:t>
            </a:r>
          </a:p>
        </p:txBody>
      </p:sp>
      <p:pic>
        <p:nvPicPr>
          <p:cNvPr id="1030" name="Picture 6" descr="The Pale Beyond Digital Artbook - Epic Games Store">
            <a:extLst>
              <a:ext uri="{FF2B5EF4-FFF2-40B4-BE49-F238E27FC236}">
                <a16:creationId xmlns:a16="http://schemas.microsoft.com/office/drawing/2014/main" id="{C6831484-F6FF-C2E6-3BD3-506503EB9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nline Media 4" title="Chill Beats to Freeze To - The Pale Beyond Ambient Mix">
            <a:hlinkClick r:id="" action="ppaction://media"/>
            <a:extLst>
              <a:ext uri="{FF2B5EF4-FFF2-40B4-BE49-F238E27FC236}">
                <a16:creationId xmlns:a16="http://schemas.microsoft.com/office/drawing/2014/main" id="{B3F3C2FA-9919-89E6-B62F-6507C219AE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24000" y="7500019"/>
            <a:ext cx="2540000" cy="1435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E6161-D31D-75B3-CDFC-1909F667A80F}"/>
              </a:ext>
            </a:extLst>
          </p:cNvPr>
          <p:cNvSpPr txBox="1"/>
          <p:nvPr/>
        </p:nvSpPr>
        <p:spPr>
          <a:xfrm>
            <a:off x="8789785" y="6428948"/>
            <a:ext cx="6140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Image – (</a:t>
            </a:r>
            <a:r>
              <a:rPr lang="en-GB" dirty="0" err="1"/>
              <a:t>Bellular</a:t>
            </a:r>
            <a:r>
              <a:rPr lang="en-GB" dirty="0"/>
              <a:t> Studio 2023, </a:t>
            </a:r>
            <a:r>
              <a:rPr lang="en-GB" dirty="0" err="1"/>
              <a:t>n.p.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19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FB45-6D7A-5AB2-B9CD-D2F4B91EB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FBB03-5CE1-31F6-2BFA-2356A360D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Bellular</a:t>
            </a:r>
            <a:r>
              <a:rPr lang="en-US" dirty="0"/>
              <a:t> Studios</a:t>
            </a:r>
            <a:r>
              <a:rPr lang="en-US" i="1" dirty="0"/>
              <a:t>. </a:t>
            </a:r>
            <a:r>
              <a:rPr lang="en-US" dirty="0"/>
              <a:t>2019</a:t>
            </a:r>
            <a:r>
              <a:rPr lang="en-US" i="1" dirty="0"/>
              <a:t>. The Pale Beyond. </a:t>
            </a:r>
            <a:r>
              <a:rPr lang="en-GB" dirty="0"/>
              <a:t>Belfast, Northern Ireland: Fellow Traveller. </a:t>
            </a:r>
          </a:p>
          <a:p>
            <a:r>
              <a:rPr lang="en-GB" dirty="0" err="1"/>
              <a:t>Bellular</a:t>
            </a:r>
            <a:r>
              <a:rPr lang="en-GB" dirty="0"/>
              <a:t> Studios. 2023. </a:t>
            </a:r>
            <a:r>
              <a:rPr lang="en-GB" i="1" dirty="0"/>
              <a:t>The Pale Beyond Digital Artbook.</a:t>
            </a:r>
            <a:r>
              <a:rPr lang="en-GB" dirty="0"/>
              <a:t> Belfast, Northern Ireland: Fellow Traveller.</a:t>
            </a:r>
          </a:p>
          <a:p>
            <a:r>
              <a:rPr lang="en-GB" dirty="0"/>
              <a:t>Gregg ,Melissa and Gregory J. </a:t>
            </a:r>
            <a:r>
              <a:rPr lang="en-GB" dirty="0" err="1"/>
              <a:t>Seigworth</a:t>
            </a:r>
            <a:r>
              <a:rPr lang="en-US" dirty="0"/>
              <a:t>. 2010. </a:t>
            </a:r>
            <a:r>
              <a:rPr lang="en-US" i="1" dirty="0"/>
              <a:t>The Affect Theory Reader</a:t>
            </a:r>
            <a:r>
              <a:rPr lang="en-US" dirty="0"/>
              <a:t>. Durham, North Carolina: Duke University Press Books</a:t>
            </a:r>
          </a:p>
          <a:p>
            <a:r>
              <a:rPr lang="en-US" dirty="0"/>
              <a:t>Hefner, </a:t>
            </a:r>
            <a:r>
              <a:rPr lang="en-US" dirty="0" err="1"/>
              <a:t>Dorothée</a:t>
            </a:r>
            <a:r>
              <a:rPr lang="en-US" dirty="0"/>
              <a:t>, Christoph </a:t>
            </a:r>
            <a:r>
              <a:rPr lang="en-US" dirty="0" err="1"/>
              <a:t>Klimmt</a:t>
            </a:r>
            <a:r>
              <a:rPr lang="en-US" dirty="0"/>
              <a:t> and Peter </a:t>
            </a:r>
            <a:r>
              <a:rPr lang="en-US" dirty="0" err="1"/>
              <a:t>Vorderer</a:t>
            </a:r>
            <a:r>
              <a:rPr lang="en-US" dirty="0"/>
              <a:t>. 2007. “</a:t>
            </a:r>
            <a:r>
              <a:rPr lang="en-GB" dirty="0"/>
              <a:t>Identification with the Player Character as Determinant of Video Game Enjoyment</a:t>
            </a:r>
            <a:r>
              <a:rPr lang="en-GB" i="1" dirty="0"/>
              <a:t>”</a:t>
            </a:r>
            <a:r>
              <a:rPr lang="en-US" dirty="0"/>
              <a:t>. </a:t>
            </a:r>
            <a:r>
              <a:rPr lang="en-US" i="1" dirty="0"/>
              <a:t>Entertainment Computing – ICEC 2007Durham: 39-48.</a:t>
            </a:r>
          </a:p>
          <a:p>
            <a:r>
              <a:rPr lang="en-US" dirty="0"/>
              <a:t>Hocking, Clint. “Ludonarrative Dissonance in Bioshock.” Click Nothing. accessed April 19. 2023 </a:t>
            </a:r>
            <a:r>
              <a:rPr lang="en-GB" dirty="0"/>
              <a:t>https://clicknothing.typepad.com/click_nothing/2007/10/ludonarrative-d.html </a:t>
            </a:r>
          </a:p>
          <a:p>
            <a:r>
              <a:rPr lang="en-GB" dirty="0" err="1"/>
              <a:t>Massumi</a:t>
            </a:r>
            <a:r>
              <a:rPr lang="en-GB" dirty="0"/>
              <a:t>, Brian</a:t>
            </a:r>
            <a:r>
              <a:rPr lang="en-US" dirty="0"/>
              <a:t>. 2015. </a:t>
            </a:r>
            <a:r>
              <a:rPr lang="en-GB" b="0" i="1" dirty="0">
                <a:solidFill>
                  <a:srgbClr val="E8EAED"/>
                </a:solidFill>
                <a:effectLst/>
                <a:latin typeface="Google Sans"/>
              </a:rPr>
              <a:t>Politics of Affect</a:t>
            </a:r>
            <a:r>
              <a:rPr lang="en-US" dirty="0"/>
              <a:t>. Cambridge, United Kingdom: Polity</a:t>
            </a:r>
            <a:endParaRPr lang="en-GB" dirty="0"/>
          </a:p>
          <a:p>
            <a:r>
              <a:rPr lang="en-GB" dirty="0" err="1"/>
              <a:t>Watssman</a:t>
            </a:r>
            <a:r>
              <a:rPr lang="en-GB" dirty="0"/>
              <a:t>, Jeremy. “ESSAY: LUDONARRATIVE DISSONANCE EXPLAINED AND EXPANDED.” The Escapist Magazine </a:t>
            </a:r>
            <a:r>
              <a:rPr lang="en-US" dirty="0"/>
              <a:t>accessed April 19. 2023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https://forums.escapistmagazine.com/threads/essay-ludonarrative-dissonance-explained-and-expanded.110491/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8111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C1D3-071F-B501-29CD-9169307DA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06303-56B4-39CC-7454-68B5FA2BD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The Pale Beyond review: a captivating survival game full of drama and  despair | Rock Paper Shotgun">
            <a:extLst>
              <a:ext uri="{FF2B5EF4-FFF2-40B4-BE49-F238E27FC236}">
                <a16:creationId xmlns:a16="http://schemas.microsoft.com/office/drawing/2014/main" id="{369C4028-D0DE-F43A-CDBC-996FF74F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C64022-1AE6-2309-803A-60517DB58849}"/>
              </a:ext>
            </a:extLst>
          </p:cNvPr>
          <p:cNvSpPr txBox="1"/>
          <p:nvPr/>
        </p:nvSpPr>
        <p:spPr>
          <a:xfrm>
            <a:off x="8953500" y="6369050"/>
            <a:ext cx="317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 self-made</a:t>
            </a:r>
          </a:p>
        </p:txBody>
      </p:sp>
    </p:spTree>
    <p:extLst>
      <p:ext uri="{BB962C8B-B14F-4D97-AF65-F5344CB8AC3E}">
        <p14:creationId xmlns:p14="http://schemas.microsoft.com/office/powerpoint/2010/main" val="2808307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31B54-BBCA-A85F-345A-5BDDFEF3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52BDE-2675-CC64-61B5-97D0E7168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The Pale Beyond: Expedition zum Südpol wird schon bald beginnen">
            <a:extLst>
              <a:ext uri="{FF2B5EF4-FFF2-40B4-BE49-F238E27FC236}">
                <a16:creationId xmlns:a16="http://schemas.microsoft.com/office/drawing/2014/main" id="{9268A205-5501-E111-F0C0-6A8803249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C8AD78-D0BB-3BFD-C193-CC361B55C53E}"/>
              </a:ext>
            </a:extLst>
          </p:cNvPr>
          <p:cNvSpPr txBox="1"/>
          <p:nvPr/>
        </p:nvSpPr>
        <p:spPr>
          <a:xfrm>
            <a:off x="9154484" y="6369050"/>
            <a:ext cx="297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 self-made</a:t>
            </a:r>
          </a:p>
        </p:txBody>
      </p:sp>
    </p:spTree>
    <p:extLst>
      <p:ext uri="{BB962C8B-B14F-4D97-AF65-F5344CB8AC3E}">
        <p14:creationId xmlns:p14="http://schemas.microsoft.com/office/powerpoint/2010/main" val="3943762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9ED1D-F497-B5DA-B0ED-5B25015C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7D892-BB4D-D9A8-CDE2-CD3362EB5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The Pale Beyond — Fellow Traveller Games">
            <a:extLst>
              <a:ext uri="{FF2B5EF4-FFF2-40B4-BE49-F238E27FC236}">
                <a16:creationId xmlns:a16="http://schemas.microsoft.com/office/drawing/2014/main" id="{AE2AA852-9948-7BA1-13BE-50F19C180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CCA42-5BAD-4BC7-DEE0-FAF65C2413D5}"/>
              </a:ext>
            </a:extLst>
          </p:cNvPr>
          <p:cNvSpPr txBox="1"/>
          <p:nvPr/>
        </p:nvSpPr>
        <p:spPr>
          <a:xfrm>
            <a:off x="9154484" y="6369050"/>
            <a:ext cx="297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 self-made</a:t>
            </a:r>
          </a:p>
        </p:txBody>
      </p:sp>
    </p:spTree>
    <p:extLst>
      <p:ext uri="{BB962C8B-B14F-4D97-AF65-F5344CB8AC3E}">
        <p14:creationId xmlns:p14="http://schemas.microsoft.com/office/powerpoint/2010/main" val="168156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3E5B-D2D4-03A0-AB22-53654244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crew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72FFF-55AF-0655-0475-CE2EDE0D5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931" y="541931"/>
            <a:ext cx="4990663" cy="6032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9F698F-17F9-CF81-580F-0C8345CCD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402" y="1459286"/>
            <a:ext cx="3971463" cy="2136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8D24BD-685A-3ECF-C050-CA6CF58E3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402" y="3596215"/>
            <a:ext cx="3900486" cy="1414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69012E-ACE4-E07A-8488-505DC41444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141"/>
          <a:stretch/>
        </p:blipFill>
        <p:spPr>
          <a:xfrm>
            <a:off x="107576" y="5010677"/>
            <a:ext cx="3313605" cy="1586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948F33-6692-EF08-93AF-635A8FD005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446"/>
          <a:stretch/>
        </p:blipFill>
        <p:spPr>
          <a:xfrm>
            <a:off x="3421181" y="5010677"/>
            <a:ext cx="3432335" cy="1586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54A8CE-4BD5-C3F3-6E52-4EA76E2BF00E}"/>
              </a:ext>
            </a:extLst>
          </p:cNvPr>
          <p:cNvSpPr txBox="1"/>
          <p:nvPr/>
        </p:nvSpPr>
        <p:spPr>
          <a:xfrm>
            <a:off x="8820150" y="6381750"/>
            <a:ext cx="317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screenshots self-made</a:t>
            </a:r>
          </a:p>
        </p:txBody>
      </p:sp>
    </p:spTree>
    <p:extLst>
      <p:ext uri="{BB962C8B-B14F-4D97-AF65-F5344CB8AC3E}">
        <p14:creationId xmlns:p14="http://schemas.microsoft.com/office/powerpoint/2010/main" val="1351822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C72F-1FDC-157E-C5E1-AF81D5A23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Resources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79A8D-83F3-CC86-3194-E72142808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127" y="2779635"/>
            <a:ext cx="5054873" cy="4052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D26F68-5C8D-C5F3-E8EB-52DC9BDC6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9635"/>
            <a:ext cx="3799643" cy="4078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6D4883-02F3-1EC8-8C63-6E6CB9FC6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98" y="365125"/>
            <a:ext cx="4606325" cy="57568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906519-D00B-6DAE-9156-7D45CE2AABBF}"/>
              </a:ext>
            </a:extLst>
          </p:cNvPr>
          <p:cNvSpPr txBox="1"/>
          <p:nvPr/>
        </p:nvSpPr>
        <p:spPr>
          <a:xfrm>
            <a:off x="8959850" y="6369050"/>
            <a:ext cx="3172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screenshots self-made</a:t>
            </a:r>
          </a:p>
        </p:txBody>
      </p:sp>
    </p:spTree>
    <p:extLst>
      <p:ext uri="{BB962C8B-B14F-4D97-AF65-F5344CB8AC3E}">
        <p14:creationId xmlns:p14="http://schemas.microsoft.com/office/powerpoint/2010/main" val="2152353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968D7-9B75-A8C9-34EB-3D0D59DE1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4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Robin Shaw?</a:t>
            </a:r>
            <a:endParaRPr lang="en-GB" dirty="0"/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830D9AFB-598D-499D-B0A0-63B3E01E3407}"/>
              </a:ext>
            </a:extLst>
          </p:cNvPr>
          <p:cNvSpPr/>
          <p:nvPr/>
        </p:nvSpPr>
        <p:spPr>
          <a:xfrm>
            <a:off x="8037123" y="1927208"/>
            <a:ext cx="2965580" cy="2562808"/>
          </a:xfrm>
          <a:prstGeom prst="smileyFac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082F5-F41F-BE9C-FE45-B1E8223C3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227662"/>
            <a:ext cx="5676900" cy="1847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F83E97-FAC3-2696-036D-F8735B352049}"/>
              </a:ext>
            </a:extLst>
          </p:cNvPr>
          <p:cNvSpPr txBox="1"/>
          <p:nvPr/>
        </p:nvSpPr>
        <p:spPr>
          <a:xfrm>
            <a:off x="9154484" y="6369050"/>
            <a:ext cx="297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 self-made</a:t>
            </a:r>
          </a:p>
        </p:txBody>
      </p:sp>
    </p:spTree>
    <p:extLst>
      <p:ext uri="{BB962C8B-B14F-4D97-AF65-F5344CB8AC3E}">
        <p14:creationId xmlns:p14="http://schemas.microsoft.com/office/powerpoint/2010/main" val="3940873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1819</TotalTime>
  <Words>525</Words>
  <Application>Microsoft Office PowerPoint</Application>
  <PresentationFormat>Widescreen</PresentationFormat>
  <Paragraphs>83</Paragraphs>
  <Slides>35</Slides>
  <Notes>8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Google Sans</vt:lpstr>
      <vt:lpstr>Office Theme</vt:lpstr>
      <vt:lpstr>The Pale Beyond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crew</vt:lpstr>
      <vt:lpstr>Resources</vt:lpstr>
      <vt:lpstr>Robin Shaw?</vt:lpstr>
      <vt:lpstr>Affect of identity</vt:lpstr>
      <vt:lpstr>Is (a good)personal identity required for an affective relationship with games?</vt:lpstr>
      <vt:lpstr>My Affective Journey in The Pale Beyond</vt:lpstr>
      <vt:lpstr>Session 0: Why The Pale Beyond?</vt:lpstr>
      <vt:lpstr>“Affect pertains to “raw” experience”</vt:lpstr>
      <vt:lpstr>Session 1: The save system?</vt:lpstr>
      <vt:lpstr>Bloom-space</vt:lpstr>
      <vt:lpstr>Session 2: Mechanics of The World</vt:lpstr>
      <vt:lpstr>The world knows</vt:lpstr>
      <vt:lpstr>Importance of choice</vt:lpstr>
      <vt:lpstr>Do exciting mechanics enhance the affective relationship towards games and their narrative?</vt:lpstr>
      <vt:lpstr>Ludonarrative resonance (Watssman 2012, n.p.)</vt:lpstr>
      <vt:lpstr>PowerPoint Presentation</vt:lpstr>
      <vt:lpstr>Session 3: Death</vt:lpstr>
      <vt:lpstr>Should death be part of a narrative game?</vt:lpstr>
      <vt:lpstr>Death made me like The Pale Beyond</vt:lpstr>
      <vt:lpstr>PowerPoint Presentation</vt:lpstr>
      <vt:lpstr>Session 4: Death, again</vt:lpstr>
      <vt:lpstr>Mechanics of affect</vt:lpstr>
      <vt:lpstr>How do you think you gain loyalty?</vt:lpstr>
      <vt:lpstr>“Affect is integral to body’s perpetual becoming”</vt:lpstr>
      <vt:lpstr>The change of my understanding of Interpersonal Relationships</vt:lpstr>
      <vt:lpstr>Session 5: The Power of Music</vt:lpstr>
      <vt:lpstr>Cruel optimism</vt:lpstr>
      <vt:lpstr>The Pale Beyond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Pale Beyond</dc:title>
  <dc:creator>Rover Vos</dc:creator>
  <cp:lastModifiedBy>Vos, Rover Anne Christiaanszn</cp:lastModifiedBy>
  <cp:revision>242</cp:revision>
  <dcterms:created xsi:type="dcterms:W3CDTF">2023-04-19T06:56:17Z</dcterms:created>
  <dcterms:modified xsi:type="dcterms:W3CDTF">2023-06-07T08:48:50Z</dcterms:modified>
</cp:coreProperties>
</file>